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4" r:id="rId71"/>
    <p:sldId id="325" r:id="rId72"/>
    <p:sldId id="326" r:id="rId73"/>
    <p:sldId id="328" r:id="rId74"/>
    <p:sldId id="327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40" r:id="rId84"/>
    <p:sldId id="341" r:id="rId85"/>
    <p:sldId id="337" r:id="rId86"/>
    <p:sldId id="338" r:id="rId87"/>
    <p:sldId id="33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2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205" d="100"/>
          <a:sy n="205" d="100"/>
        </p:scale>
        <p:origin x="58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../Simulator/log/success%20punitive.htm" TargetMode="External"/><Relationship Id="rId2" Type="http://schemas.openxmlformats.org/officeDocument/2006/relationships/hyperlink" Target="../Simulator/log/success%20generous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219E3-DAA7-62D6-CDE1-A67EB408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Try several hyper parameters with the GNN</a:t>
            </a:r>
          </a:p>
          <a:p>
            <a:pPr lvl="1"/>
            <a:r>
              <a:rPr lang="en-CH" dirty="0"/>
              <a:t>Try to improve the speed of the network</a:t>
            </a:r>
          </a:p>
          <a:p>
            <a:r>
              <a:rPr lang="en-CH" dirty="0"/>
              <a:t>Start to format the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27498-DFBA-302A-1657-26AB09C8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19E-A9AA-DEB2-9AC1-C8CDC0A9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3AA2-0CF1-078B-9BA2-F29388C2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DF20-E24A-9E44-E25D-1764CF7B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149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266675-4C34-4F25-E744-4AA5683E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06/12/22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CAAA52-7637-7CFA-B1A8-5AD3E6B99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GNN</a:t>
            </a:r>
          </a:p>
          <a:p>
            <a:r>
              <a:rPr lang="en-CH" dirty="0"/>
              <a:t>More about the algorithm</a:t>
            </a:r>
          </a:p>
          <a:p>
            <a:r>
              <a:rPr lang="en-CH" dirty="0"/>
              <a:t>Report</a:t>
            </a:r>
          </a:p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AB888-F675-3CF3-A088-77413D040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E6C6-F466-131F-D5D6-04D46B9143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1F70-332E-970B-04D6-8253E5D44F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6685-0E1E-5BAD-5AD2-76D181D04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629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Obtain no significant improvement in the rewards</a:t>
            </a:r>
          </a:p>
          <a:p>
            <a:r>
              <a:rPr lang="en-CH" dirty="0"/>
              <a:t>Better control of the other variables</a:t>
            </a:r>
          </a:p>
          <a:p>
            <a:pPr lvl="1"/>
            <a:r>
              <a:rPr lang="en-CH" dirty="0"/>
              <a:t>Control of the policy entropy by using a dynamic factor and a target entropy</a:t>
            </a:r>
          </a:p>
          <a:p>
            <a:pPr lvl="1"/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A42FF-198B-F0CE-9D55-04930685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71750"/>
            <a:ext cx="6588224" cy="12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3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50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74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Actor critics method are not well developed for discrete action sets:</a:t>
            </a:r>
          </a:p>
          <a:p>
            <a:pPr lvl="1"/>
            <a:r>
              <a:rPr lang="en-CH" dirty="0"/>
              <a:t>Deep Q networks and epsilon greedy policy seem to do most of the work</a:t>
            </a:r>
          </a:p>
          <a:p>
            <a:pPr lvl="1"/>
            <a:r>
              <a:rPr lang="en-CH" dirty="0"/>
              <a:t>Highly task dependent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690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3A9A4-A576-A2D2-B0EA-BF760563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report structure would look like: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E327-F7D8-2FDA-C2F7-CBD314F6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Report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8EC58-83AC-FCD3-9108-6C9151DC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30D8C-7A71-7D16-9337-2BEEDF52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3058-71BD-3AF7-E558-B2B4CAFA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795AD-2A68-DBD7-5776-C65F448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95686"/>
            <a:ext cx="2996747" cy="27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0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Less than 2 months left:</a:t>
            </a:r>
          </a:p>
          <a:p>
            <a:pPr lvl="1"/>
            <a:r>
              <a:rPr lang="en-CH" dirty="0"/>
              <a:t>Focus on perfectioning the current setup</a:t>
            </a:r>
          </a:p>
          <a:p>
            <a:pPr lvl="1"/>
            <a:r>
              <a:rPr lang="en-CH" dirty="0"/>
              <a:t>Focus on the continuous cases</a:t>
            </a:r>
          </a:p>
          <a:p>
            <a:pPr lvl="1"/>
            <a:r>
              <a:rPr lang="en-CH" dirty="0"/>
              <a:t>Focus on the multi-agent setup</a:t>
            </a:r>
          </a:p>
          <a:p>
            <a:pPr lvl="1"/>
            <a:r>
              <a:rPr lang="en-CH" dirty="0"/>
              <a:t>Focus on the current setup</a:t>
            </a:r>
          </a:p>
          <a:p>
            <a:pPr lvl="2"/>
            <a:r>
              <a:rPr lang="en-CH" dirty="0"/>
              <a:t>Add targets</a:t>
            </a:r>
          </a:p>
          <a:p>
            <a:pPr lvl="2"/>
            <a:r>
              <a:rPr lang="en-CH" dirty="0"/>
              <a:t>Add robots</a:t>
            </a:r>
          </a:p>
          <a:p>
            <a:pPr lvl="2"/>
            <a:r>
              <a:rPr lang="en-CH" dirty="0"/>
              <a:t>Add obstacles</a:t>
            </a:r>
          </a:p>
          <a:p>
            <a:pPr lvl="2"/>
            <a:r>
              <a:rPr lang="en-CH" dirty="0"/>
              <a:t>Remove the </a:t>
            </a:r>
            <a:r>
              <a:rPr lang="en-CH" dirty="0" err="1"/>
              <a:t>sym</a:t>
            </a:r>
            <a:r>
              <a:rPr lang="fr-CH" dirty="0"/>
              <a:t>m</a:t>
            </a:r>
            <a:r>
              <a:rPr lang="en-CH" dirty="0" err="1"/>
              <a:t>etry</a:t>
            </a:r>
            <a:r>
              <a:rPr lang="en-CH" dirty="0"/>
              <a:t> from the actions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252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3C4543-66F6-C4EA-35CA-0375179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13/12/22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FF9D86-C622-F454-1592-C0E48DA92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algorithm</a:t>
            </a:r>
          </a:p>
          <a:p>
            <a:r>
              <a:rPr lang="en-CH" dirty="0"/>
              <a:t>Modification to the reward</a:t>
            </a:r>
          </a:p>
          <a:p>
            <a:r>
              <a:rPr lang="en-CH" dirty="0"/>
              <a:t>Safety kernel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8E656B-E1C3-3804-48B2-23A0C6E03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86F37-1440-38F1-A7DB-7C30E9609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FD83-F315-0A78-6F58-1C733E32A9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734D-A6C8-E0D5-5F46-346AF6F51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 with the previous approach:</a:t>
            </a:r>
          </a:p>
          <a:p>
            <a:pPr lvl="1"/>
            <a:r>
              <a:rPr lang="en-CH" dirty="0"/>
              <a:t>The orientation of the block had a massive effect on the action result</a:t>
            </a:r>
          </a:p>
          <a:p>
            <a:pPr lvl="2"/>
            <a:r>
              <a:rPr lang="en-CH" dirty="0"/>
              <a:t>Destabilize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109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169168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1687015" y="3094467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1945026" y="37031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1724202" y="405619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1941916" y="416194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1721091" y="38011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2159630" y="40390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2167406" y="380893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1943471" y="306248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1722647" y="341549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1940361" y="352124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1719536" y="316045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2158075" y="33983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2165851" y="31682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6F4CA36-32F0-76FD-F265-8C530278C913}"/>
              </a:ext>
            </a:extLst>
          </p:cNvPr>
          <p:cNvSpPr/>
          <p:nvPr/>
        </p:nvSpPr>
        <p:spPr>
          <a:xfrm>
            <a:off x="277180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EFB4723-A565-FCBF-E512-0E8965C9099C}"/>
              </a:ext>
            </a:extLst>
          </p:cNvPr>
          <p:cNvSpPr/>
          <p:nvPr/>
        </p:nvSpPr>
        <p:spPr>
          <a:xfrm>
            <a:off x="3331638" y="4027529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2834D-34BF-C6CB-47FE-3649148A5190}"/>
              </a:ext>
            </a:extLst>
          </p:cNvPr>
          <p:cNvSpPr txBox="1"/>
          <p:nvPr/>
        </p:nvSpPr>
        <p:spPr>
          <a:xfrm>
            <a:off x="3239750" y="404842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E1804-CD44-42DF-550B-BBCC3DB8129D}"/>
              </a:ext>
            </a:extLst>
          </p:cNvPr>
          <p:cNvSpPr txBox="1"/>
          <p:nvPr/>
        </p:nvSpPr>
        <p:spPr>
          <a:xfrm>
            <a:off x="3018926" y="368297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AA7ED8-376D-113F-7B74-93C59207F9CF}"/>
              </a:ext>
            </a:extLst>
          </p:cNvPr>
          <p:cNvSpPr txBox="1"/>
          <p:nvPr/>
        </p:nvSpPr>
        <p:spPr>
          <a:xfrm>
            <a:off x="2798101" y="38167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B7D18-5F7D-9462-D414-4864B433174F}"/>
              </a:ext>
            </a:extLst>
          </p:cNvPr>
          <p:cNvSpPr txBox="1"/>
          <p:nvPr/>
        </p:nvSpPr>
        <p:spPr>
          <a:xfrm>
            <a:off x="3239750" y="38104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BD1D6A-705B-88A2-0F8E-F8747B46034A}"/>
              </a:ext>
            </a:extLst>
          </p:cNvPr>
          <p:cNvSpPr txBox="1"/>
          <p:nvPr/>
        </p:nvSpPr>
        <p:spPr>
          <a:xfrm>
            <a:off x="2793909" y="407195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991AF-AA8C-4E74-12FF-25AE0A8D7DEE}"/>
              </a:ext>
            </a:extLst>
          </p:cNvPr>
          <p:cNvSpPr txBox="1"/>
          <p:nvPr/>
        </p:nvSpPr>
        <p:spPr>
          <a:xfrm>
            <a:off x="3020481" y="418980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C0C5F-E365-E4FB-6555-8D36EF2B1F33}"/>
              </a:ext>
            </a:extLst>
          </p:cNvPr>
          <p:cNvSpPr txBox="1"/>
          <p:nvPr/>
        </p:nvSpPr>
        <p:spPr>
          <a:xfrm>
            <a:off x="3793368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8B927-CF45-9F8D-DFAA-745AB81B2249}"/>
              </a:ext>
            </a:extLst>
          </p:cNvPr>
          <p:cNvSpPr txBox="1"/>
          <p:nvPr/>
        </p:nvSpPr>
        <p:spPr>
          <a:xfrm>
            <a:off x="3595871" y="39986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A7510-9DAC-E68B-66A5-ED261EEAA816}"/>
              </a:ext>
            </a:extLst>
          </p:cNvPr>
          <p:cNvSpPr txBox="1"/>
          <p:nvPr/>
        </p:nvSpPr>
        <p:spPr>
          <a:xfrm>
            <a:off x="3361050" y="410907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6ED94-F09E-ACC4-3339-16623951EB88}"/>
              </a:ext>
            </a:extLst>
          </p:cNvPr>
          <p:cNvSpPr txBox="1"/>
          <p:nvPr/>
        </p:nvSpPr>
        <p:spPr>
          <a:xfrm>
            <a:off x="3793367" y="411218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3A13F5-4BE5-CA7F-4B95-C738292C54C5}"/>
              </a:ext>
            </a:extLst>
          </p:cNvPr>
          <p:cNvSpPr txBox="1"/>
          <p:nvPr/>
        </p:nvSpPr>
        <p:spPr>
          <a:xfrm>
            <a:off x="3368825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03951-A241-65C2-7BA6-917D0F811D26}"/>
              </a:ext>
            </a:extLst>
          </p:cNvPr>
          <p:cNvSpPr txBox="1"/>
          <p:nvPr/>
        </p:nvSpPr>
        <p:spPr>
          <a:xfrm>
            <a:off x="3577209" y="447918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1619672" y="2787774"/>
            <a:ext cx="2303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 “link side 4 to side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9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New approach:</a:t>
            </a:r>
          </a:p>
          <a:p>
            <a:pPr lvl="1"/>
            <a:r>
              <a:rPr lang="en-CH" dirty="0"/>
              <a:t>No rotation</a:t>
            </a:r>
          </a:p>
          <a:p>
            <a:pPr lvl="1"/>
            <a:r>
              <a:rPr lang="en-CH" dirty="0"/>
              <a:t>A different action for each block type</a:t>
            </a:r>
          </a:p>
          <a:p>
            <a:pPr lvl="2"/>
            <a:r>
              <a:rPr lang="en-CH" dirty="0"/>
              <a:t>“Link side 1 to side 4” is using two different depending </a:t>
            </a:r>
            <a:r>
              <a:rPr lang="en-CH" dirty="0" err="1"/>
              <a:t>wether</a:t>
            </a:r>
            <a:r>
              <a:rPr lang="en-CH" dirty="0"/>
              <a:t> the support block is a link or an hexagon</a:t>
            </a:r>
          </a:p>
          <a:p>
            <a:r>
              <a:rPr lang="en-CH" dirty="0"/>
              <a:t>Advantage:</a:t>
            </a:r>
          </a:p>
          <a:p>
            <a:pPr lvl="1"/>
            <a:r>
              <a:rPr lang="en-CH" dirty="0"/>
              <a:t>The result of an action is less dependent on the state</a:t>
            </a:r>
          </a:p>
          <a:p>
            <a:r>
              <a:rPr lang="en-CH" dirty="0"/>
              <a:t>Disadvantage:</a:t>
            </a:r>
          </a:p>
          <a:p>
            <a:pPr lvl="1"/>
            <a:r>
              <a:rPr lang="en-CH" dirty="0"/>
              <a:t>One big matrix multiplication before</a:t>
            </a:r>
          </a:p>
          <a:p>
            <a:pPr marL="342900" lvl="1" indent="0">
              <a:buNone/>
            </a:pPr>
            <a:r>
              <a:rPr lang="en-CH" dirty="0"/>
              <a:t>   the masking operation</a:t>
            </a:r>
          </a:p>
          <a:p>
            <a:pPr lvl="2"/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110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5508104" y="4299942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6372200" y="4299942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5761450" y="427925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5540626" y="46322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5758340" y="473800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5537515" y="437722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5976054" y="461515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5983830" y="438499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6628656" y="42679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6407832" y="46209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6625546" y="472671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6404721" y="43659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6843260" y="460386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6851036" y="437370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7141529" y="3507854"/>
            <a:ext cx="200247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1 to side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2 to side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3 to side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4 to side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5 to side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6 to side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687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image representation was reused:</a:t>
            </a:r>
          </a:p>
          <a:p>
            <a:pPr lvl="1"/>
            <a:r>
              <a:rPr lang="en-CH" dirty="0"/>
              <a:t>Less potential failure point</a:t>
            </a:r>
          </a:p>
          <a:p>
            <a:pPr lvl="1"/>
            <a:r>
              <a:rPr lang="en-CH" dirty="0"/>
              <a:t>Faster training due to hardware optimization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specification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885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Before: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0 if the block is placed toward the opposite direction</a:t>
            </a:r>
          </a:p>
          <a:p>
            <a:pPr lvl="2"/>
            <a:r>
              <a:rPr lang="en-CH" dirty="0"/>
              <a:t>A reward of 0.2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01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</a:t>
            </a:r>
            <a:r>
              <a:rPr lang="en-CH" dirty="0">
                <a:solidFill>
                  <a:srgbClr val="FF0000"/>
                </a:solidFill>
              </a:rPr>
              <a:t>-0.4 </a:t>
            </a:r>
            <a:r>
              <a:rPr lang="en-CH" dirty="0"/>
              <a:t>if the block is placed toward the opposite direction</a:t>
            </a:r>
          </a:p>
          <a:p>
            <a:pPr lvl="2"/>
            <a:r>
              <a:rPr lang="en-CH" dirty="0"/>
              <a:t>A reward of </a:t>
            </a:r>
            <a:r>
              <a:rPr lang="en-CH" dirty="0">
                <a:solidFill>
                  <a:srgbClr val="FF0000"/>
                </a:solidFill>
              </a:rPr>
              <a:t>0</a:t>
            </a:r>
            <a:r>
              <a:rPr lang="en-CH" dirty="0"/>
              <a:t>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868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1E0B12-9132-2154-4C97-9E182461A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Generous:</a:t>
            </a:r>
          </a:p>
          <a:p>
            <a:pPr lvl="1"/>
            <a:r>
              <a:rPr lang="en-CH" dirty="0">
                <a:hlinkClick r:id="rId2" action="ppaction://hlinkfile"/>
              </a:rPr>
              <a:t>Animation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B9776-1749-DA92-31EA-1475BEE13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Punitive:</a:t>
            </a:r>
          </a:p>
          <a:p>
            <a:pPr lvl="1"/>
            <a:r>
              <a:rPr lang="en-CH" dirty="0">
                <a:hlinkClick r:id="rId3" action="ppaction://hlinkfile"/>
              </a:rPr>
              <a:t>Animation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2703E-096E-3ED2-FEE8-CA01BF9C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499742"/>
            <a:ext cx="4572000" cy="21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03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C5F60-CC34-2CF2-E0C5-86FF27DE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78" y="1563688"/>
            <a:ext cx="7427357" cy="33861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2AFA7B-71FF-FBB1-D911-40277914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with the entropy target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9DD09-9A99-1C21-2382-66852F4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B5ED-8C63-90C8-4623-272901B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4BB4-6EAC-AAF9-E4AB-3EB824B1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65C3-84F1-B5AB-0E1F-BB5FCFBF3E75}"/>
              </a:ext>
            </a:extLst>
          </p:cNvPr>
          <p:cNvSpPr txBox="1"/>
          <p:nvPr/>
        </p:nvSpPr>
        <p:spPr>
          <a:xfrm>
            <a:off x="3203848" y="4083918"/>
            <a:ext cx="1348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high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8D2D5-482A-58A8-8047-C1116BCF06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3075806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D4473C-4C5B-14E0-A35D-62E9EFACF4D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715766"/>
            <a:ext cx="477905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D2562B-900E-5A23-E371-F73E1E08CA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427734"/>
            <a:ext cx="837945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C12609-CF7E-3A85-36DA-DB17353D9FDB}"/>
              </a:ext>
            </a:extLst>
          </p:cNvPr>
          <p:cNvSpPr txBox="1"/>
          <p:nvPr/>
        </p:nvSpPr>
        <p:spPr>
          <a:xfrm>
            <a:off x="6228184" y="4083918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low?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208A20-52AF-9D15-6961-9797F7E2DCC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16834" y="2211355"/>
            <a:ext cx="547656" cy="187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7C0E1-8380-E9D2-5124-A41BA034E6A5}"/>
              </a:ext>
            </a:extLst>
          </p:cNvPr>
          <p:cNvCxnSpPr>
            <a:cxnSpLocks/>
          </p:cNvCxnSpPr>
          <p:nvPr/>
        </p:nvCxnSpPr>
        <p:spPr>
          <a:xfrm flipH="1" flipV="1">
            <a:off x="6704045" y="2230016"/>
            <a:ext cx="172211" cy="185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8A454B-D568-82A7-DAA3-4B4CC22E55C8}"/>
              </a:ext>
            </a:extLst>
          </p:cNvPr>
          <p:cNvCxnSpPr/>
          <p:nvPr/>
        </p:nvCxnSpPr>
        <p:spPr>
          <a:xfrm>
            <a:off x="1249693" y="2114347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3817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Some unstable equilibrium could be used: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116</a:t>
            </a:fld>
            <a:endParaRPr lang="fr-FR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72E98CD-8C99-2801-47F7-0C95BF8F9196}"/>
              </a:ext>
            </a:extLst>
          </p:cNvPr>
          <p:cNvSpPr/>
          <p:nvPr/>
        </p:nvSpPr>
        <p:spPr>
          <a:xfrm>
            <a:off x="2267744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1703242" y="3767083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2267542" y="3003798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4923466F-2D1C-38FD-CDA3-CACC3D5F6994}"/>
              </a:ext>
            </a:extLst>
          </p:cNvPr>
          <p:cNvSpPr/>
          <p:nvPr/>
        </p:nvSpPr>
        <p:spPr>
          <a:xfrm>
            <a:off x="3923928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E3BDE55-B5D1-FA73-A8CF-F27047490383}"/>
              </a:ext>
            </a:extLst>
          </p:cNvPr>
          <p:cNvSpPr/>
          <p:nvPr/>
        </p:nvSpPr>
        <p:spPr>
          <a:xfrm>
            <a:off x="3359426" y="3767083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D9E262-D1DF-A5B1-39A9-0F874C945424}"/>
              </a:ext>
            </a:extLst>
          </p:cNvPr>
          <p:cNvCxnSpPr>
            <a:cxnSpLocks/>
          </p:cNvCxnSpPr>
          <p:nvPr/>
        </p:nvCxnSpPr>
        <p:spPr>
          <a:xfrm>
            <a:off x="3851920" y="3003798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8B31FD-0781-B7E5-3281-2DE4A6EE9425}"/>
              </a:ext>
            </a:extLst>
          </p:cNvPr>
          <p:cNvSpPr txBox="1"/>
          <p:nvPr/>
        </p:nvSpPr>
        <p:spPr>
          <a:xfrm>
            <a:off x="1619672" y="264375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24415-4395-901A-2132-68E748AA6506}"/>
              </a:ext>
            </a:extLst>
          </p:cNvPr>
          <p:cNvSpPr txBox="1"/>
          <p:nvPr/>
        </p:nvSpPr>
        <p:spPr>
          <a:xfrm>
            <a:off x="3131840" y="2643758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16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Solution: A safety kernel</a:t>
            </a:r>
          </a:p>
          <a:p>
            <a:pPr lvl="1"/>
            <a:r>
              <a:rPr lang="en-CH" dirty="0"/>
              <a:t>The force cannot be applied to close to the corners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117</a:t>
            </a:fld>
            <a:endParaRPr lang="fr-FR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3419872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</p:cNvCxnSpPr>
          <p:nvPr/>
        </p:nvCxnSpPr>
        <p:spPr>
          <a:xfrm>
            <a:off x="3921291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DB8F92-8A3D-B74E-0008-0771A43E07ED}"/>
              </a:ext>
            </a:extLst>
          </p:cNvPr>
          <p:cNvCxnSpPr>
            <a:cxnSpLocks/>
          </p:cNvCxnSpPr>
          <p:nvPr/>
        </p:nvCxnSpPr>
        <p:spPr>
          <a:xfrm>
            <a:off x="3635896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849C90A9-AD87-5E10-8358-5343208FB83B}"/>
              </a:ext>
            </a:extLst>
          </p:cNvPr>
          <p:cNvSpPr/>
          <p:nvPr/>
        </p:nvSpPr>
        <p:spPr>
          <a:xfrm>
            <a:off x="2123728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58FC8E-D47C-A1FB-3892-7E708A2158F8}"/>
              </a:ext>
            </a:extLst>
          </p:cNvPr>
          <p:cNvCxnSpPr>
            <a:cxnSpLocks/>
            <a:endCxn id="11" idx="5"/>
          </p:cNvCxnSpPr>
          <p:nvPr/>
        </p:nvCxnSpPr>
        <p:spPr>
          <a:xfrm>
            <a:off x="2688028" y="3219822"/>
            <a:ext cx="0" cy="5040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53340E-52FA-05AA-AA44-DA8D9D97E873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2279428" y="3219822"/>
            <a:ext cx="0" cy="5040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CH" dirty="0"/>
          </a:p>
          <a:p>
            <a:r>
              <a:rPr lang="en-CH" dirty="0"/>
              <a:t>Feedback on the literature review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3" name="Picture 2" descr="A picture containing kite, transport, aircraft&#10;&#10;Description automatically generated">
            <a:extLst>
              <a:ext uri="{FF2B5EF4-FFF2-40B4-BE49-F238E27FC236}">
                <a16:creationId xmlns:a16="http://schemas.microsoft.com/office/drawing/2014/main" id="{DA056785-2270-EEA4-B14E-6C0F7C6F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9582"/>
            <a:ext cx="3960440" cy="3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not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 (for now)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policy gradient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one using </a:t>
            </a:r>
            <a:r>
              <a:rPr lang="en-CH" dirty="0" err="1"/>
              <a:t>softmax</a:t>
            </a:r>
            <a:r>
              <a:rPr lang="en-CH" dirty="0"/>
              <a:t> over these</a:t>
            </a:r>
          </a:p>
          <a:p>
            <a:r>
              <a:rPr lang="en-CH" dirty="0"/>
              <a:t>Still need to figure out the value of several hyperparameters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self-supporting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structure is an assembly of rigid components that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do not require any binder to connect the parts, and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that stays in static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equilibrium through gravity-induced compression forces that immobilize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all the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parts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graph of connected blocks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stacking a block on top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of another is the same task if the first block is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on the ground or already on top of a tower. As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this assumption is hardly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true in our </a:t>
            </a:r>
            <a:r>
              <a:rPr lang="en-CH" dirty="0">
                <a:effectLst/>
                <a:latin typeface="Arial" panose="020B0604020202020204" pitchFamily="34" charset="0"/>
              </a:rPr>
              <a:t>case</a:t>
            </a:r>
          </a:p>
          <a:p>
            <a:pPr lvl="1"/>
            <a:r>
              <a:rPr lang="en-CH" dirty="0"/>
              <a:t>They only cared about vertical stacking, so the statics of the blocks below the  last one can be ignored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58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effectLst/>
                <a:latin typeface="Arial" panose="020B0604020202020204" pitchFamily="34" charset="0"/>
              </a:rPr>
              <a:t>[An agent] </a:t>
            </a:r>
            <a:r>
              <a:rPr lang="en-US" dirty="0">
                <a:effectLst/>
                <a:latin typeface="Arial" panose="020B0604020202020204" pitchFamily="34" charset="0"/>
              </a:rPr>
              <a:t>knows for sure its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own action, and the ones of the other agents</a:t>
            </a:r>
            <a:r>
              <a:rPr lang="en-CH" dirty="0">
                <a:effectLst/>
                <a:latin typeface="Arial" panose="020B0604020202020204" pitchFamily="34" charset="0"/>
              </a:rPr>
              <a:t> [are modelled as stochastics perturbations]</a:t>
            </a:r>
          </a:p>
          <a:p>
            <a:pPr lvl="1"/>
            <a:r>
              <a:rPr lang="fr-CH" dirty="0"/>
              <a:t>C</a:t>
            </a:r>
            <a:r>
              <a:rPr lang="en-CH" dirty="0" err="1"/>
              <a:t>entral</a:t>
            </a:r>
            <a:r>
              <a:rPr lang="en-CH" dirty="0"/>
              <a:t> planning and decentralized execution</a:t>
            </a:r>
          </a:p>
          <a:p>
            <a:r>
              <a:rPr lang="en-CH" dirty="0"/>
              <a:t>Q-learning ok for 2 agents</a:t>
            </a:r>
          </a:p>
          <a:p>
            <a:r>
              <a:rPr lang="en-CH" b="0" i="0" dirty="0">
                <a:effectLst/>
              </a:rPr>
              <a:t>N</a:t>
            </a:r>
            <a:r>
              <a:rPr lang="en-US" b="0" i="0" dirty="0">
                <a:effectLst/>
              </a:rPr>
              <a:t>umber of local minima/saddle point increasing? can we them with equations/justification? </a:t>
            </a:r>
            <a:endParaRPr lang="en-CH" b="0" i="0" dirty="0">
              <a:effectLst/>
            </a:endParaRPr>
          </a:p>
          <a:p>
            <a:r>
              <a:rPr lang="en-CH" dirty="0"/>
              <a:t>Paper from Jan Peters</a:t>
            </a:r>
            <a:endParaRPr lang="en-CH" b="0" i="0" dirty="0">
              <a:effectLst/>
            </a:endParaRPr>
          </a:p>
          <a:p>
            <a:endParaRPr lang="en-CH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5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31AC9-798D-6EA7-1602-81EA514B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Small modification on the reward function</a:t>
            </a:r>
          </a:p>
          <a:p>
            <a:pPr lvl="1"/>
            <a:r>
              <a:rPr lang="en-CH" dirty="0"/>
              <a:t>Need to equilibrate the parameters</a:t>
            </a:r>
          </a:p>
          <a:p>
            <a:r>
              <a:rPr lang="en-CH" dirty="0"/>
              <a:t>Finishing the implementation of Wolpertinger:</a:t>
            </a:r>
          </a:p>
          <a:p>
            <a:pPr lvl="1"/>
            <a:r>
              <a:rPr lang="en-CH" dirty="0"/>
              <a:t>Need a good exploration method, as </a:t>
            </a:r>
            <a:r>
              <a:rPr lang="en-CH" dirty="0" err="1"/>
              <a:t>softmax</a:t>
            </a:r>
            <a:r>
              <a:rPr lang="en-CH" dirty="0"/>
              <a:t> is not enough</a:t>
            </a:r>
          </a:p>
          <a:p>
            <a:r>
              <a:rPr lang="en-CH" dirty="0"/>
              <a:t>Export the gym to a </a:t>
            </a:r>
            <a:r>
              <a:rPr lang="en-CH" dirty="0" err="1"/>
              <a:t>jupyter</a:t>
            </a:r>
            <a:r>
              <a:rPr lang="en-CH" dirty="0"/>
              <a:t> notebook to better control the experiments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00738-2A8C-AEDF-365C-CBA7CD1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E856-FF3D-1E8D-9F21-9698A5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A360-B79A-35B0-BC78-1FC837F3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4DE2-3105-8D19-1A8F-3418505D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2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CH" dirty="0"/>
              <a:t>/1</a:t>
            </a:r>
            <a:r>
              <a:rPr lang="en-US" dirty="0"/>
              <a:t>1/</a:t>
            </a:r>
            <a:r>
              <a:rPr lang="en-CH" dirty="0"/>
              <a:t>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  <a:p>
            <a:r>
              <a:rPr lang="en-US" dirty="0"/>
              <a:t>Single agent settings</a:t>
            </a:r>
          </a:p>
          <a:p>
            <a:r>
              <a:rPr lang="en-US" dirty="0"/>
              <a:t>Change in the action space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5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675237" cy="1072753"/>
          </a:xfrm>
        </p:spPr>
        <p:txBody>
          <a:bodyPr/>
          <a:lstStyle/>
          <a:p>
            <a:r>
              <a:rPr lang="en-US" dirty="0"/>
              <a:t>Simulator state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177791-3448-C9A5-6870-33A61F65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9782"/>
            <a:ext cx="4206801" cy="2082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CA2FD-6D54-0E69-8651-35A710B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7344816" cy="1205950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E1E3913A-68E6-BDDB-3E69-9FB95899F340}"/>
              </a:ext>
            </a:extLst>
          </p:cNvPr>
          <p:cNvSpPr/>
          <p:nvPr/>
        </p:nvSpPr>
        <p:spPr>
          <a:xfrm rot="5400000">
            <a:off x="3815916" y="2031690"/>
            <a:ext cx="864096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8F8AA-F2F1-2A76-3ACC-90FD150B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agent model was implemented</a:t>
            </a:r>
          </a:p>
          <a:p>
            <a:r>
              <a:rPr lang="en-US" dirty="0"/>
              <a:t>Would ideally be used as a baseline in the long term</a:t>
            </a:r>
          </a:p>
          <a:p>
            <a:r>
              <a:rPr lang="en-US" dirty="0"/>
              <a:t>Avoid some questions about the rewards strategy for 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1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the </a:t>
                </a:r>
                <a:r>
                  <a:rPr lang="en-US" i="1" dirty="0"/>
                  <a:t>forbidden</a:t>
                </a:r>
                <a:r>
                  <a:rPr lang="en-US" dirty="0"/>
                  <a:t> actions (that break the physical equilibrium):</a:t>
                </a:r>
              </a:p>
              <a:p>
                <a:pPr lvl="1"/>
                <a:r>
                  <a:rPr lang="en-US" dirty="0"/>
                  <a:t>Previously: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 terminal state</a:t>
                </a:r>
              </a:p>
              <a:p>
                <a:pPr lvl="1"/>
                <a:r>
                  <a:rPr lang="en-US" dirty="0"/>
                  <a:t>Reason: better exploration of the state space by reducing the time spent in bad situations</a:t>
                </a:r>
              </a:p>
              <a:p>
                <a:r>
                  <a:rPr lang="en-US" dirty="0"/>
                  <a:t>The “slow”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 were necessary to allow the agents to get out of some dead ends, but can now be ignored in a basic setup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66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Relative vs absolute positioning:</a:t>
                </a:r>
              </a:p>
              <a:p>
                <a:pPr lvl="1"/>
                <a:r>
                  <a:rPr lang="en-US" dirty="0"/>
                  <a:t>Absolute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6=648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Relative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 is better as:</a:t>
                </a:r>
              </a:p>
              <a:p>
                <a:pPr lvl="1"/>
                <a:r>
                  <a:rPr lang="en-US" dirty="0"/>
                  <a:t>It scales better</a:t>
                </a:r>
              </a:p>
              <a:p>
                <a:pPr lvl="1"/>
                <a:r>
                  <a:rPr lang="en-US" dirty="0"/>
                  <a:t>The same action can be taken twice in a row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19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Until now, the multi-agent setting was done in a sequential way</a:t>
            </a:r>
          </a:p>
          <a:p>
            <a:pPr lvl="1"/>
            <a:r>
              <a:rPr lang="en-US" dirty="0"/>
              <a:t>Does not utilize fully both the robot capabilities and the Markov game framework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Each agent act simultaneously:</a:t>
            </a:r>
          </a:p>
          <a:p>
            <a:pPr lvl="2"/>
            <a:r>
              <a:rPr lang="en-US" dirty="0"/>
              <a:t>The physical equilibrium is checked after all the agents performed their actions</a:t>
            </a:r>
          </a:p>
          <a:p>
            <a:pPr lvl="1"/>
            <a:r>
              <a:rPr lang="en-US" dirty="0"/>
              <a:t>Some actions can force an agent to go in a “busy” state for a few rounds</a:t>
            </a:r>
          </a:p>
          <a:p>
            <a:pPr lvl="2"/>
            <a:r>
              <a:rPr lang="en-US" dirty="0"/>
              <a:t>Pick a block, dispose of a block, …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Symmetry of the game: should each agent be treated fairly</a:t>
            </a:r>
          </a:p>
          <a:p>
            <a:pPr lvl="1"/>
            <a:r>
              <a:rPr lang="en-US" dirty="0"/>
              <a:t>What happens when an action fails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about a less sequential Markov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7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initial state was always the same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Randomly chose the targets to link in the grid</a:t>
            </a:r>
          </a:p>
          <a:p>
            <a:pPr lvl="1"/>
            <a:r>
              <a:rPr lang="en-US" dirty="0"/>
              <a:t>This would allow a potentially better learning curve (some targets would be easy to reach, some more difficult)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 about a more general setup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573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3FBE36-F13A-8C20-1CA7-E11FF65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22/11/22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B28A2-4F1E-47AA-1D97-AD8EEEDD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</a:p>
          <a:p>
            <a:r>
              <a:rPr lang="en-CH" dirty="0"/>
              <a:t>Access to GPU/cloud computing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B6BFAB-0F8E-F50D-09B7-098CA18BB5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94C-9E9A-64A9-B45B-D59483B92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896-BC05-D055-3AC3-93217949B0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18F1-4FCA-5D9F-60E2-56A39E388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226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setup can be seen as a directed and attributed multigraph:</a:t>
            </a:r>
          </a:p>
          <a:p>
            <a:pPr lvl="1"/>
            <a:r>
              <a:rPr lang="fr-CH" dirty="0"/>
              <a:t>D</a:t>
            </a:r>
            <a:r>
              <a:rPr lang="en-CH" dirty="0" err="1"/>
              <a:t>irected</a:t>
            </a:r>
            <a:r>
              <a:rPr lang="en-CH" dirty="0"/>
              <a:t>: each edge goes from a node to another</a:t>
            </a:r>
          </a:p>
          <a:p>
            <a:pPr lvl="1"/>
            <a:r>
              <a:rPr lang="en-CH" dirty="0"/>
              <a:t>Attributed: A vector component is attached to each node and edge</a:t>
            </a:r>
          </a:p>
          <a:p>
            <a:pPr lvl="1"/>
            <a:r>
              <a:rPr lang="en-CH" dirty="0"/>
              <a:t>Multigraph: 2 nodes can be connected by more than one edge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6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Each block is a node in the graph</a:t>
            </a:r>
          </a:p>
          <a:p>
            <a:pPr lvl="1"/>
            <a:r>
              <a:rPr lang="fr-CH" dirty="0"/>
              <a:t>I</a:t>
            </a:r>
            <a:r>
              <a:rPr lang="en-CH" dirty="0" err="1"/>
              <a:t>ts</a:t>
            </a:r>
            <a:r>
              <a:rPr lang="en-CH" dirty="0"/>
              <a:t> attribute is a 5 </a:t>
            </a:r>
            <a:r>
              <a:rPr lang="en-CH" dirty="0" err="1"/>
              <a:t>dimen</a:t>
            </a:r>
            <a:r>
              <a:rPr lang="fr-CH" dirty="0"/>
              <a:t>s</a:t>
            </a:r>
            <a:r>
              <a:rPr lang="en-CH" dirty="0" err="1"/>
              <a:t>ional</a:t>
            </a:r>
            <a:r>
              <a:rPr lang="en-CH" dirty="0"/>
              <a:t> natural vector containing:</a:t>
            </a:r>
          </a:p>
          <a:p>
            <a:pPr lvl="2"/>
            <a:r>
              <a:rPr lang="en-CH" dirty="0"/>
              <a:t>Block type</a:t>
            </a:r>
          </a:p>
          <a:p>
            <a:pPr lvl="2"/>
            <a:r>
              <a:rPr lang="en-CH" dirty="0"/>
              <a:t>Holder id</a:t>
            </a:r>
          </a:p>
          <a:p>
            <a:pPr lvl="2"/>
            <a:r>
              <a:rPr lang="fr-CH" dirty="0"/>
              <a:t>X</a:t>
            </a:r>
            <a:r>
              <a:rPr lang="en-CH" dirty="0"/>
              <a:t> position</a:t>
            </a:r>
          </a:p>
          <a:p>
            <a:pPr lvl="2"/>
            <a:r>
              <a:rPr lang="fr-CH" dirty="0"/>
              <a:t>Y</a:t>
            </a:r>
            <a:r>
              <a:rPr lang="en-CH" dirty="0"/>
              <a:t> position</a:t>
            </a:r>
          </a:p>
          <a:p>
            <a:pPr lvl="2"/>
            <a:r>
              <a:rPr lang="en-CH" dirty="0"/>
              <a:t>Rotation</a:t>
            </a:r>
          </a:p>
          <a:p>
            <a:r>
              <a:rPr lang="en-CH" dirty="0"/>
              <a:t>Each edge represent a potential support</a:t>
            </a:r>
          </a:p>
          <a:p>
            <a:pPr lvl="1"/>
            <a:r>
              <a:rPr lang="en-CH" dirty="0"/>
              <a:t>Its attribute is a single integer:</a:t>
            </a:r>
          </a:p>
          <a:p>
            <a:pPr lvl="2"/>
            <a:r>
              <a:rPr lang="en-CH" dirty="0"/>
              <a:t>The side id of receiving node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8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How to encode the actions:</a:t>
                </a:r>
              </a:p>
              <a:p>
                <a:pPr lvl="1"/>
                <a:r>
                  <a:rPr lang="en-CH" dirty="0"/>
                  <a:t>As a global vector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, representing the probability of taking a given action</a:t>
                </a:r>
              </a:p>
              <a:p>
                <a:pPr lvl="2"/>
                <a:r>
                  <a:rPr lang="en-CH" dirty="0"/>
                  <a:t>~600 actions (when the robot can only place a block on the last one)</a:t>
                </a:r>
              </a:p>
              <a:p>
                <a:pPr lvl="1"/>
                <a:r>
                  <a:rPr lang="en-CH" dirty="0"/>
                  <a:t>As attributes on a vertex-edge pair</a:t>
                </a:r>
              </a:p>
              <a:p>
                <a:pPr lvl="2"/>
                <a:r>
                  <a:rPr lang="en-CH" dirty="0"/>
                  <a:t> How not to atomize the action</a:t>
                </a:r>
              </a:p>
              <a:p>
                <a:r>
                  <a:rPr lang="en-CH" dirty="0"/>
                  <a:t>Best idea so far:</a:t>
                </a:r>
              </a:p>
              <a:p>
                <a:pPr lvl="1"/>
                <a:r>
                  <a:rPr lang="en-CH" dirty="0"/>
                  <a:t>Input an action/sink node per robot to the network, each edge connected to it represent a specific action</a:t>
                </a:r>
              </a:p>
              <a:p>
                <a:pPr lvl="1"/>
                <a:r>
                  <a:rPr lang="en-CH" dirty="0"/>
                  <a:t>Each edge can either be linked to the same node (representing the last block) or to all of the active nodes (representing any placed block)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BCFEE4B-9639-CF16-D88A-AEBCBD91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D0EEF-AE74-D65E-D7E6-6A84857E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66623-701E-F761-79E0-DD025A44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4F49-BF68-94C4-A990-7C00A97D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D2CEA-E1B8-8502-1AFC-FE50E90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number of edges/node in a state is dynamic</a:t>
            </a:r>
          </a:p>
          <a:p>
            <a:r>
              <a:rPr lang="en-CH" dirty="0"/>
              <a:t>Batches are extracted from the replay memory buffer: three possibilities</a:t>
            </a:r>
          </a:p>
          <a:p>
            <a:pPr lvl="1"/>
            <a:r>
              <a:rPr lang="en-CH" dirty="0" err="1"/>
              <a:t>Unbatch</a:t>
            </a:r>
            <a:r>
              <a:rPr lang="en-CH" dirty="0"/>
              <a:t> the input</a:t>
            </a:r>
          </a:p>
          <a:p>
            <a:pPr lvl="1"/>
            <a:r>
              <a:rPr lang="en-CH" dirty="0"/>
              <a:t>Consider that disconnected edges/nodes might be useful in some way</a:t>
            </a:r>
          </a:p>
          <a:p>
            <a:pPr lvl="1"/>
            <a:r>
              <a:rPr lang="en-CH" dirty="0"/>
              <a:t>Mask out the </a:t>
            </a:r>
            <a:r>
              <a:rPr lang="en-CH" dirty="0" err="1"/>
              <a:t>influ</a:t>
            </a:r>
            <a:r>
              <a:rPr lang="fr-CH" dirty="0"/>
              <a:t>e</a:t>
            </a:r>
            <a:r>
              <a:rPr lang="en-CH" dirty="0" err="1"/>
              <a:t>nce</a:t>
            </a:r>
            <a:r>
              <a:rPr lang="en-CH" dirty="0"/>
              <a:t> of the disconnected edges/nodes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B68B1-A172-9442-5CB2-5ACD331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Implementation open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F6A3F-A827-9B34-DABB-2023BC34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467F-D1B8-7936-31AE-9E5280C4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F450-99AB-96B1-D86B-7222165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045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With the current setup (30 max connections, 10 max blocks), the number of combination of attribute is 518’400: still a tractable amount</a:t>
                </a:r>
              </a:p>
              <a:p>
                <a:r>
                  <a:rPr lang="en-CH" dirty="0"/>
                  <a:t>But due to the nature of a multigraph, this number needs to be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endParaRPr lang="en-CH" dirty="0"/>
              </a:p>
              <a:p>
                <a:r>
                  <a:rPr lang="en-CH" dirty="0"/>
                  <a:t>Not all state are reachable</a:t>
                </a:r>
              </a:p>
              <a:p>
                <a:r>
                  <a:rPr lang="en-CH" dirty="0"/>
                  <a:t>Graph neural networks bypass this complexity by being invariant to the permutation of edge/vertices</a:t>
                </a:r>
              </a:p>
              <a:p>
                <a:pPr lvl="1"/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91C222F-0FC0-7D74-02E6-23C7DEA1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size: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6A1F3-0C3D-0588-9766-5E8C5F0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9D2D1-43D8-DE1B-5ACB-BDCCBB98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1A400-93F9-47FF-EDBB-CB56C1A8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87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462E4-B725-2BF8-3F9F-78F4D36A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Several training hyperparameters need to be tuned:</a:t>
            </a:r>
          </a:p>
          <a:p>
            <a:pPr lvl="1"/>
            <a:r>
              <a:rPr lang="en-CH" dirty="0"/>
              <a:t>Learning rates</a:t>
            </a:r>
          </a:p>
          <a:p>
            <a:pPr lvl="1"/>
            <a:r>
              <a:rPr lang="fr-CH" dirty="0"/>
              <a:t>M</a:t>
            </a:r>
            <a:r>
              <a:rPr lang="en-CH" dirty="0" err="1"/>
              <a:t>odel</a:t>
            </a:r>
            <a:r>
              <a:rPr lang="en-CH" dirty="0"/>
              <a:t> size</a:t>
            </a:r>
          </a:p>
          <a:p>
            <a:pPr lvl="1"/>
            <a:r>
              <a:rPr lang="en-CH" dirty="0"/>
              <a:t>Normalization</a:t>
            </a:r>
          </a:p>
          <a:p>
            <a:pPr lvl="1"/>
            <a:r>
              <a:rPr lang="en-CH" dirty="0"/>
              <a:t>...</a:t>
            </a:r>
          </a:p>
          <a:p>
            <a:r>
              <a:rPr lang="en-CH" dirty="0"/>
              <a:t>Could I access the cloud computing facility of the EPFL?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A2FE-DD84-5BC5-0A34-6FA48AA7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Access to cloud computing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DA7C-86FB-0E56-9676-7C5CE2B5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527F-DEC7-BCBA-6522-135D70BB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3E5B-10CC-970C-D627-FE6D63AC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5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9B2E4-8830-DD50-965F-83231C44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Finish the implementation of a graph neural network</a:t>
            </a:r>
          </a:p>
          <a:p>
            <a:r>
              <a:rPr lang="en-CH" dirty="0"/>
              <a:t>Find working hyperparameters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9C1560-E0B4-2012-8BDB-2B252483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27FE-6EEB-0AE3-F8AC-6F3E8A73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6B4C-1715-2335-FDD9-394CABA7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8221-DB4B-1A53-D6BC-4E709A65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432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B4041-2226-92DD-761E-57B4DE2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29/11/22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2EFF58-22F2-FB88-D3BE-4F2F2F54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on cloud</a:t>
            </a:r>
          </a:p>
          <a:p>
            <a:r>
              <a:rPr lang="en-CH" dirty="0"/>
              <a:t>GNN implemented</a:t>
            </a:r>
          </a:p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58BB71-9C53-A9E8-081C-124D0BC43E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E0273-D376-B211-7D7B-2F2E07577E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1DC0-6CDA-F270-1792-DC71DB999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12E0-5817-CA5C-961A-ED1174D145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35A914-2541-5756-569B-64180832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Faster computing time</a:t>
            </a:r>
          </a:p>
          <a:p>
            <a:pPr lvl="1"/>
            <a:r>
              <a:rPr lang="en-CH" dirty="0"/>
              <a:t>Can test several different hyper parameters automatically using a bayes search</a:t>
            </a:r>
          </a:p>
          <a:p>
            <a:r>
              <a:rPr lang="en-CH" dirty="0"/>
              <a:t>No hyperparameters increased significantly the results for the </a:t>
            </a:r>
            <a:r>
              <a:rPr lang="fr-CH" dirty="0"/>
              <a:t>image-</a:t>
            </a:r>
            <a:r>
              <a:rPr lang="fr-CH" dirty="0" err="1"/>
              <a:t>based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384030-4CA4-F9E5-33D8-65397B1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Cloud computing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EB1B-9C06-B0C6-899B-EB74F27D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3ED-778E-902D-C59D-0EB224A2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86208-FD17-FF5E-43E1-6A8D6710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79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4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27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between the last node and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2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to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FB6422-736F-4413-6BEC-01F988806038}"/>
              </a:ext>
            </a:extLst>
          </p:cNvPr>
          <p:cNvCxnSpPr>
            <a:cxnSpLocks/>
            <a:stCxn id="10" idx="7"/>
            <a:endCxn id="11" idx="6"/>
          </p:cNvCxnSpPr>
          <p:nvPr/>
        </p:nvCxnSpPr>
        <p:spPr>
          <a:xfrm rot="16200000" flipV="1">
            <a:off x="3961168" y="3002503"/>
            <a:ext cx="520793" cy="3073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9C5369B-4BE5-A0DA-2C1A-55EF68BDEAE0}"/>
              </a:ext>
            </a:extLst>
          </p:cNvPr>
          <p:cNvCxnSpPr>
            <a:cxnSpLocks/>
            <a:stCxn id="10" idx="0"/>
            <a:endCxn id="11" idx="5"/>
          </p:cNvCxnSpPr>
          <p:nvPr/>
        </p:nvCxnSpPr>
        <p:spPr>
          <a:xfrm rot="16200000" flipV="1">
            <a:off x="3961168" y="3077061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AD50D9D-F119-8990-D327-3A573F574831}"/>
              </a:ext>
            </a:extLst>
          </p:cNvPr>
          <p:cNvCxnSpPr>
            <a:cxnSpLocks/>
            <a:stCxn id="10" idx="1"/>
            <a:endCxn id="11" idx="4"/>
          </p:cNvCxnSpPr>
          <p:nvPr/>
        </p:nvCxnSpPr>
        <p:spPr>
          <a:xfrm rot="16200000" flipV="1">
            <a:off x="3833889" y="3129782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38C3598-A03C-8E26-5304-1B06F2AD078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10800000">
            <a:off x="3760626" y="3023046"/>
            <a:ext cx="307319" cy="52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5390AFB-ADC1-CCBC-F06D-98C5CDD63ACE}"/>
              </a:ext>
            </a:extLst>
          </p:cNvPr>
          <p:cNvCxnSpPr>
            <a:cxnSpLocks/>
            <a:stCxn id="10" idx="6"/>
            <a:endCxn id="11" idx="7"/>
          </p:cNvCxnSpPr>
          <p:nvPr/>
        </p:nvCxnSpPr>
        <p:spPr>
          <a:xfrm flipH="1" flipV="1">
            <a:off x="4015183" y="2768487"/>
            <a:ext cx="412761" cy="775351"/>
          </a:xfrm>
          <a:prstGeom prst="curvedConnector4">
            <a:avLst>
              <a:gd name="adj1" fmla="val -15823"/>
              <a:gd name="adj2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97F9922-2DB7-64C7-19E0-C834FE71DE6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591760" y="2809711"/>
            <a:ext cx="1116144" cy="860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3B6EB1A-186C-0A7F-D375-C9EEFFBF7568}"/>
              </a:ext>
            </a:extLst>
          </p:cNvPr>
          <p:cNvCxnSpPr>
            <a:cxnSpLocks/>
            <a:stCxn id="8" idx="5"/>
            <a:endCxn id="11" idx="2"/>
          </p:cNvCxnSpPr>
          <p:nvPr/>
        </p:nvCxnSpPr>
        <p:spPr>
          <a:xfrm rot="5400000" flipH="1" flipV="1">
            <a:off x="3102859" y="2331945"/>
            <a:ext cx="41224" cy="1168865"/>
          </a:xfrm>
          <a:prstGeom prst="curvedConnector4">
            <a:avLst>
              <a:gd name="adj1" fmla="val -554531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C0FFD58-F91D-6D87-4CD1-A4CF5425F8D6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rot="16200000" flipH="1">
            <a:off x="3016804" y="2204667"/>
            <a:ext cx="213334" cy="1168865"/>
          </a:xfrm>
          <a:prstGeom prst="curvedConnector4">
            <a:avLst>
              <a:gd name="adj1" fmla="val -21869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35E025-E623-9869-675B-202105E1425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195696" y="2895766"/>
            <a:ext cx="1512208" cy="648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E0FDA00-A207-E5CA-72AB-1CBCEC07661B}"/>
              </a:ext>
            </a:extLst>
          </p:cNvPr>
          <p:cNvCxnSpPr>
            <a:cxnSpLocks/>
            <a:stCxn id="7" idx="7"/>
            <a:endCxn id="11" idx="3"/>
          </p:cNvCxnSpPr>
          <p:nvPr/>
        </p:nvCxnSpPr>
        <p:spPr>
          <a:xfrm rot="5400000" flipH="1" flipV="1">
            <a:off x="2755043" y="2410977"/>
            <a:ext cx="393514" cy="1617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D7AA2A1-6B47-E1C9-01D9-02BA572CC6B6}"/>
              </a:ext>
            </a:extLst>
          </p:cNvPr>
          <p:cNvCxnSpPr>
            <a:cxnSpLocks/>
            <a:stCxn id="7" idx="5"/>
            <a:endCxn id="11" idx="4"/>
          </p:cNvCxnSpPr>
          <p:nvPr/>
        </p:nvCxnSpPr>
        <p:spPr>
          <a:xfrm rot="5400000" flipH="1" flipV="1">
            <a:off x="2717763" y="2500977"/>
            <a:ext cx="595351" cy="1744929"/>
          </a:xfrm>
          <a:prstGeom prst="curvedConnector3">
            <a:avLst>
              <a:gd name="adj1" fmla="val 17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69FEB7-1600-5D1F-F227-DABC16AFEC5A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H="1" flipV="1">
            <a:off x="2627764" y="2283698"/>
            <a:ext cx="468072" cy="16922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85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Observation so far:</a:t>
            </a:r>
          </a:p>
          <a:p>
            <a:pPr lvl="1"/>
            <a:r>
              <a:rPr lang="en-CH" dirty="0"/>
              <a:t>Slower than the image encoder (takes around 6 hours on the cluster)</a:t>
            </a:r>
          </a:p>
          <a:p>
            <a:pPr lvl="1"/>
            <a:r>
              <a:rPr lang="en-CH" dirty="0"/>
              <a:t>Still requires hyperparameter tuning </a:t>
            </a:r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40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864B2-25F7-0565-78C2-1473965F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What to look at when training a model:</a:t>
            </a:r>
          </a:p>
          <a:p>
            <a:pPr lvl="1"/>
            <a:r>
              <a:rPr lang="en-CH" dirty="0"/>
              <a:t>Reward</a:t>
            </a:r>
          </a:p>
          <a:p>
            <a:pPr lvl="1"/>
            <a:r>
              <a:rPr lang="en-CH" dirty="0"/>
              <a:t>Policy entropy</a:t>
            </a:r>
          </a:p>
          <a:p>
            <a:pPr lvl="1"/>
            <a:r>
              <a:rPr lang="en-CH" dirty="0"/>
              <a:t>Loss from actor and critique</a:t>
            </a:r>
          </a:p>
          <a:p>
            <a:pPr lvl="1"/>
            <a:r>
              <a:rPr lang="en-CH" dirty="0"/>
              <a:t>Estimated V-value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29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4B8FD-003F-BED1-1C65-5D3C5FBB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24" t="10596" r="1406" b="12551"/>
          <a:stretch/>
        </p:blipFill>
        <p:spPr>
          <a:xfrm>
            <a:off x="755576" y="1203598"/>
            <a:ext cx="7439077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8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9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1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B5E29-44FB-B809-CCD2-6272F642F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6" t="10764" r="1676" b="12719"/>
          <a:stretch/>
        </p:blipFill>
        <p:spPr>
          <a:xfrm>
            <a:off x="755576" y="771550"/>
            <a:ext cx="8163192" cy="37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5E64F-433F-B1A4-5E47-A40498F64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8" t="10932" r="2162" b="12551"/>
          <a:stretch/>
        </p:blipFill>
        <p:spPr>
          <a:xfrm>
            <a:off x="611560" y="987574"/>
            <a:ext cx="8191206" cy="37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5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4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6451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5196</Words>
  <Application>Microsoft Office PowerPoint</Application>
  <PresentationFormat>On-screen Show (16:9)</PresentationFormat>
  <Paragraphs>1075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Feedback on literature review</vt:lpstr>
      <vt:lpstr>Feedback on literature review</vt:lpstr>
      <vt:lpstr>Next steps</vt:lpstr>
      <vt:lpstr>15/11/22</vt:lpstr>
      <vt:lpstr>Simulator state description</vt:lpstr>
      <vt:lpstr>Single agent</vt:lpstr>
      <vt:lpstr>Change in the action space</vt:lpstr>
      <vt:lpstr>Change in the action space</vt:lpstr>
      <vt:lpstr>Thoughts about a less sequential Markov game</vt:lpstr>
      <vt:lpstr>Thoughts  about a more general setup</vt:lpstr>
      <vt:lpstr>22/11/22</vt:lpstr>
      <vt:lpstr>Construction as a graph</vt:lpstr>
      <vt:lpstr>Construction as a graph</vt:lpstr>
      <vt:lpstr>Construction as a graph</vt:lpstr>
      <vt:lpstr>Implementation open problem</vt:lpstr>
      <vt:lpstr>State size:</vt:lpstr>
      <vt:lpstr>Access to cloud computing</vt:lpstr>
      <vt:lpstr>Next step</vt:lpstr>
      <vt:lpstr>29/11/22</vt:lpstr>
      <vt:lpstr>Cloud computing</vt:lpstr>
      <vt:lpstr>GNN</vt:lpstr>
      <vt:lpstr>GNN</vt:lpstr>
      <vt:lpstr>GNN</vt:lpstr>
      <vt:lpstr>GNN</vt:lpstr>
      <vt:lpstr>GNN</vt:lpstr>
      <vt:lpstr>Metrics</vt:lpstr>
      <vt:lpstr>Metrics</vt:lpstr>
      <vt:lpstr>Metrics</vt:lpstr>
      <vt:lpstr>Metrics</vt:lpstr>
      <vt:lpstr>Metrics</vt:lpstr>
      <vt:lpstr>Metrics</vt:lpstr>
      <vt:lpstr>Metrics</vt:lpstr>
      <vt:lpstr>Metrics</vt:lpstr>
      <vt:lpstr>Next steps</vt:lpstr>
      <vt:lpstr>06/12/22</vt:lpstr>
      <vt:lpstr>GNN</vt:lpstr>
      <vt:lpstr>Algorithms</vt:lpstr>
      <vt:lpstr>Algorithms</vt:lpstr>
      <vt:lpstr>Algorithms</vt:lpstr>
      <vt:lpstr>Report</vt:lpstr>
      <vt:lpstr>Next steps</vt:lpstr>
      <vt:lpstr>13/12/22</vt:lpstr>
      <vt:lpstr>Working algorithm</vt:lpstr>
      <vt:lpstr>Working algorithm</vt:lpstr>
      <vt:lpstr>More specification</vt:lpstr>
      <vt:lpstr>Modifiaction to the reward</vt:lpstr>
      <vt:lpstr>Modifiaction to the reward</vt:lpstr>
      <vt:lpstr>Modifiaction to the reward</vt:lpstr>
      <vt:lpstr>Test with the entropy target</vt:lpstr>
      <vt:lpstr>Safety kernel</vt:lpstr>
      <vt:lpstr>Safety kernel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10</cp:revision>
  <dcterms:created xsi:type="dcterms:W3CDTF">2022-09-26T11:56:40Z</dcterms:created>
  <dcterms:modified xsi:type="dcterms:W3CDTF">2022-12-13T09:29:23Z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